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3" r:id="rId5"/>
    <p:sldId id="275" r:id="rId6"/>
    <p:sldId id="260" r:id="rId7"/>
    <p:sldId id="261" r:id="rId8"/>
    <p:sldId id="276" r:id="rId9"/>
    <p:sldId id="277" r:id="rId10"/>
    <p:sldId id="265" r:id="rId11"/>
    <p:sldId id="266" r:id="rId12"/>
    <p:sldId id="262" r:id="rId13"/>
    <p:sldId id="279" r:id="rId14"/>
    <p:sldId id="280" r:id="rId15"/>
    <p:sldId id="267" r:id="rId16"/>
    <p:sldId id="270" r:id="rId17"/>
    <p:sldId id="269" r:id="rId18"/>
    <p:sldId id="268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991661-DD32-4C61-B53A-56AED6292DF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582316-5E5F-48C7-AEAB-DEE1D478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1661-DD32-4C61-B53A-56AED6292DF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82316-5E5F-48C7-AEAB-DEE1D478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1661-DD32-4C61-B53A-56AED6292DF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82316-5E5F-48C7-AEAB-DEE1D478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1661-DD32-4C61-B53A-56AED6292DF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82316-5E5F-48C7-AEAB-DEE1D478D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1661-DD32-4C61-B53A-56AED6292DF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82316-5E5F-48C7-AEAB-DEE1D478D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1661-DD32-4C61-B53A-56AED6292DF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82316-5E5F-48C7-AEAB-DEE1D478D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1661-DD32-4C61-B53A-56AED6292DF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82316-5E5F-48C7-AEAB-DEE1D478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1661-DD32-4C61-B53A-56AED6292DF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82316-5E5F-48C7-AEAB-DEE1D478D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1661-DD32-4C61-B53A-56AED6292DF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82316-5E5F-48C7-AEAB-DEE1D478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991661-DD32-4C61-B53A-56AED6292DF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82316-5E5F-48C7-AEAB-DEE1D478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991661-DD32-4C61-B53A-56AED6292DF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582316-5E5F-48C7-AEAB-DEE1D478D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991661-DD32-4C61-B53A-56AED6292DF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582316-5E5F-48C7-AEAB-DEE1D478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67364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</a:rPr>
              <a:t>АНАЛИЗ ВЫЯВЛЕНИЯ ПАТОЛОГИИ СЕТЧАТКИ У ПАЦИЕНТОВ С САХАРНЫМ ДИАБЕТОМ 2 ТИПА В </a:t>
            </a:r>
            <a:r>
              <a:rPr lang="ru-RU" sz="3200" dirty="0" smtClean="0">
                <a:effectLst/>
              </a:rPr>
              <a:t>УСЛОВИЯХ</a:t>
            </a:r>
            <a:r>
              <a:rPr lang="en-US" sz="3200" dirty="0" smtClean="0">
                <a:effectLst/>
              </a:rPr>
              <a:t> </a:t>
            </a:r>
            <a:r>
              <a:rPr lang="ru-RU" sz="3200" dirty="0" smtClean="0">
                <a:effectLst/>
              </a:rPr>
              <a:t>ПОЛИКЛИНИКИ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805359"/>
            <a:ext cx="7772400" cy="1199704"/>
          </a:xfrm>
        </p:spPr>
        <p:txBody>
          <a:bodyPr>
            <a:normAutofit fontScale="70000" lnSpcReduction="20000"/>
          </a:bodyPr>
          <a:lstStyle/>
          <a:p>
            <a:endParaRPr lang="ru-RU" i="1" dirty="0" smtClean="0"/>
          </a:p>
          <a:p>
            <a:endParaRPr lang="ru-RU" i="1" dirty="0"/>
          </a:p>
          <a:p>
            <a:r>
              <a:rPr lang="ru-RU" i="1" dirty="0" smtClean="0"/>
              <a:t>Врач-офтальмолог Семакина Е.Н.</a:t>
            </a:r>
          </a:p>
          <a:p>
            <a:r>
              <a:rPr lang="ru-RU" i="1" dirty="0" smtClean="0"/>
              <a:t>ФБУЗ </a:t>
            </a:r>
            <a:r>
              <a:rPr lang="ru-RU" i="1" dirty="0"/>
              <a:t>МСЧ №41 ФМБА России, г. Глазов, РФ</a:t>
            </a:r>
            <a:endParaRPr lang="ru-RU" dirty="0"/>
          </a:p>
        </p:txBody>
      </p:sp>
      <p:pic>
        <p:nvPicPr>
          <p:cNvPr id="6" name="Picture 2" descr="C:\Users\mdoc408\AppData\Local\Packages\Microsoft.Windows.Photos_8wekyb3d8bbwe\TempState\ShareServiceTempFolder\2023-04-11_17-22-5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1" y="3933056"/>
            <a:ext cx="3496419" cy="2520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 smtClean="0"/>
              <a:t>Рост новообразованных </a:t>
            </a:r>
            <a:r>
              <a:rPr lang="ru-RU" dirty="0"/>
              <a:t>сосудов, патологическая транссудация плазмы </a:t>
            </a:r>
            <a:r>
              <a:rPr lang="ru-RU" dirty="0" smtClean="0"/>
              <a:t>крови</a:t>
            </a:r>
          </a:p>
          <a:p>
            <a:pPr marL="109728" indent="0">
              <a:buNone/>
            </a:pPr>
            <a:endParaRPr lang="ru-RU" dirty="0"/>
          </a:p>
          <a:p>
            <a:pPr marL="109728" indent="0" algn="ctr">
              <a:buNone/>
            </a:pPr>
            <a:r>
              <a:rPr lang="ru-RU" dirty="0" smtClean="0"/>
              <a:t>процессы </a:t>
            </a:r>
            <a:r>
              <a:rPr lang="ru-RU" dirty="0"/>
              <a:t>рубцевания на </a:t>
            </a:r>
            <a:r>
              <a:rPr lang="ru-RU" dirty="0" smtClean="0"/>
              <a:t>сетчатке</a:t>
            </a:r>
          </a:p>
          <a:p>
            <a:pPr marL="109728" indent="0">
              <a:buNone/>
            </a:pPr>
            <a:endParaRPr lang="ru-RU" dirty="0"/>
          </a:p>
          <a:p>
            <a:pPr marL="109728" indent="0" algn="ctr">
              <a:buNone/>
            </a:pPr>
            <a:r>
              <a:rPr lang="ru-RU" dirty="0" smtClean="0"/>
              <a:t>грубые фибринозные изменения</a:t>
            </a:r>
          </a:p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r>
              <a:rPr lang="ru-RU" dirty="0" err="1" smtClean="0"/>
              <a:t>тракционная</a:t>
            </a:r>
            <a:r>
              <a:rPr lang="ru-RU" dirty="0" smtClean="0"/>
              <a:t> </a:t>
            </a:r>
            <a:r>
              <a:rPr lang="ru-RU" dirty="0"/>
              <a:t>отслойки </a:t>
            </a:r>
            <a:r>
              <a:rPr lang="ru-RU" dirty="0" smtClean="0"/>
              <a:t>сетчатки, </a:t>
            </a:r>
            <a:r>
              <a:rPr lang="ru-RU" dirty="0" err="1" smtClean="0"/>
              <a:t>гемофтальм</a:t>
            </a:r>
            <a:r>
              <a:rPr lang="ru-RU" dirty="0" smtClean="0"/>
              <a:t>, </a:t>
            </a:r>
            <a:r>
              <a:rPr lang="ru-RU" dirty="0" err="1" smtClean="0"/>
              <a:t>неоваскулярная</a:t>
            </a:r>
            <a:r>
              <a:rPr lang="ru-RU" dirty="0" smtClean="0"/>
              <a:t> глаукома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Пролиферативная  ДР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99992" y="227687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99992" y="3263097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99992" y="411307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1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Нормальное глазное дно</a:t>
            </a:r>
            <a:endParaRPr lang="ru-RU" dirty="0"/>
          </a:p>
        </p:txBody>
      </p:sp>
      <p:pic>
        <p:nvPicPr>
          <p:cNvPr id="5122" name="Picture 2" descr="G:\408 окулист\ильинские чтения\2cd0a29a271d776caa63f8b4577055f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475437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408 окулист\ильинские чтения\1541332855_prof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Непролиферативная</a:t>
            </a:r>
            <a:r>
              <a:rPr lang="ru-RU" sz="2800" dirty="0" smtClean="0"/>
              <a:t> диабетическая </a:t>
            </a:r>
            <a:r>
              <a:rPr lang="ru-RU" sz="2800" dirty="0" err="1" smtClean="0"/>
              <a:t>ретинопатия</a:t>
            </a:r>
            <a:r>
              <a:rPr lang="ru-RU" sz="2800" dirty="0" smtClean="0"/>
              <a:t> с </a:t>
            </a:r>
            <a:r>
              <a:rPr lang="ru-RU" sz="2800" dirty="0" err="1" smtClean="0"/>
              <a:t>макулярным</a:t>
            </a:r>
            <a:r>
              <a:rPr lang="ru-RU" sz="2800" dirty="0" smtClean="0"/>
              <a:t> отеком</a:t>
            </a:r>
            <a:endParaRPr lang="ru-RU" sz="2800" dirty="0"/>
          </a:p>
        </p:txBody>
      </p:sp>
      <p:pic>
        <p:nvPicPr>
          <p:cNvPr id="1026" name="Picture 2" descr="G:\408 окулист\ильинские чтения\IMG_20240220_205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8506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Пролиферативная диабетическая </a:t>
            </a:r>
            <a:r>
              <a:rPr lang="ru-RU" sz="2800" dirty="0" err="1" smtClean="0"/>
              <a:t>ретинопатия</a:t>
            </a:r>
            <a:r>
              <a:rPr lang="ru-RU" sz="2800" dirty="0"/>
              <a:t> </a:t>
            </a:r>
            <a:r>
              <a:rPr lang="ru-RU" sz="2800" dirty="0" smtClean="0"/>
              <a:t>с </a:t>
            </a:r>
            <a:r>
              <a:rPr lang="ru-RU" sz="2800" dirty="0" err="1" smtClean="0"/>
              <a:t>неоваскуляризацией</a:t>
            </a:r>
            <a:endParaRPr lang="ru-RU" sz="2800" dirty="0"/>
          </a:p>
        </p:txBody>
      </p:sp>
      <p:pic>
        <p:nvPicPr>
          <p:cNvPr id="2050" name="Picture 2" descr="G:\408 окулист\ильинские чтения\IMG_20240220_205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0" y="1556792"/>
            <a:ext cx="835215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5445224"/>
            <a:ext cx="7704856" cy="9361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600" dirty="0" err="1" smtClean="0"/>
              <a:t>Неоваскуляризация</a:t>
            </a:r>
            <a:r>
              <a:rPr lang="ru-RU" sz="1600" dirty="0" smtClean="0"/>
              <a:t> диска зрительного нерва  с </a:t>
            </a:r>
            <a:r>
              <a:rPr lang="ru-RU" sz="1600" dirty="0" err="1" smtClean="0"/>
              <a:t>преретинальными</a:t>
            </a:r>
            <a:r>
              <a:rPr lang="ru-RU" sz="1600" dirty="0" smtClean="0"/>
              <a:t> кровоизлияниями в центральной зоне глазного дна</a:t>
            </a:r>
          </a:p>
          <a:p>
            <a:pPr marL="109728" indent="0">
              <a:buNone/>
            </a:pPr>
            <a:endParaRPr lang="ru-RU" sz="1800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460" y="3196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Пролиферативная диабетическая </a:t>
            </a:r>
            <a:r>
              <a:rPr lang="ru-RU" sz="3200" dirty="0" err="1" smtClean="0"/>
              <a:t>ретинопатия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6146" name="Picture 2" descr="G:\408 окулист\ильинские чтения\screen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48" y="1340768"/>
            <a:ext cx="4391025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В</a:t>
            </a:r>
            <a:r>
              <a:rPr lang="ru-RU" sz="2400" dirty="0" smtClean="0"/>
              <a:t>ыявить </a:t>
            </a:r>
            <a:r>
              <a:rPr lang="ru-RU" sz="2400" dirty="0"/>
              <a:t>в каком временном промежутке (от 1-5 лет, 5-10 лет, более 10 лет)  после постановки диагноза сахарный диабет 2 типа  чаще всего появляются осложнения в виде пролиферативной диабетической </a:t>
            </a:r>
            <a:r>
              <a:rPr lang="ru-RU" sz="2400" dirty="0" err="1"/>
              <a:t>ретинопатии</a:t>
            </a:r>
            <a:r>
              <a:rPr lang="ru-RU" sz="2400" dirty="0"/>
              <a:t>, являющейся одной из основных причин слепоты у трудоспособного населения в  развитых странах.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Сравнить </a:t>
            </a:r>
            <a:r>
              <a:rPr lang="ru-RU" sz="2400" dirty="0"/>
              <a:t>полученные результаты ФБУЗ МСЧ №41 ФМБА России с данными РФ.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работы:</a:t>
            </a:r>
          </a:p>
        </p:txBody>
      </p:sp>
    </p:spTree>
    <p:extLst>
      <p:ext uri="{BB962C8B-B14F-4D97-AF65-F5344CB8AC3E}">
        <p14:creationId xmlns:p14="http://schemas.microsoft.com/office/powerpoint/2010/main" val="15995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600" dirty="0" smtClean="0"/>
              <a:t>В </a:t>
            </a:r>
            <a:r>
              <a:rPr lang="ru-RU" sz="1600" dirty="0"/>
              <a:t>течение 2023 года эндокринологом были осмотрены пациенты с сахарным диабетом 2 типа, собран анамнез заболевания: наличие или отсутствие </a:t>
            </a:r>
            <a:r>
              <a:rPr lang="ru-RU" sz="1600" dirty="0" err="1"/>
              <a:t>сахароснижающей</a:t>
            </a:r>
            <a:r>
              <a:rPr lang="ru-RU" sz="1600" dirty="0"/>
              <a:t> терапии,  инсулинотерапии, степень компенсации сахарного диабета. </a:t>
            </a:r>
            <a:endParaRPr lang="ru-RU" sz="1600" dirty="0" smtClean="0"/>
          </a:p>
          <a:p>
            <a:pPr marL="109728" indent="0" algn="just">
              <a:buNone/>
            </a:pPr>
            <a:endParaRPr lang="ru-RU" sz="1600" dirty="0" smtClean="0"/>
          </a:p>
          <a:p>
            <a:pPr marL="109728" indent="0" algn="just">
              <a:buNone/>
            </a:pPr>
            <a:r>
              <a:rPr lang="ru-RU" sz="1600" dirty="0" smtClean="0"/>
              <a:t>Пациенты </a:t>
            </a:r>
            <a:r>
              <a:rPr lang="ru-RU" sz="1600" dirty="0"/>
              <a:t>были разделены на три группы: 1 группа – состоят на диспансерном учете от 1 до 5 лет (осмотрено 177 человек), 2 группа –  от 5 до 10 лет (осмотрено 121 человек), 3 группа –  более 10 лет (89 человек). </a:t>
            </a:r>
            <a:endParaRPr lang="ru-RU" sz="1600" dirty="0" smtClean="0"/>
          </a:p>
          <a:p>
            <a:pPr marL="109728" indent="0" algn="just">
              <a:buNone/>
            </a:pPr>
            <a:endParaRPr lang="ru-RU" sz="1600" dirty="0" smtClean="0"/>
          </a:p>
          <a:p>
            <a:pPr marL="109728" indent="0" algn="just">
              <a:buNone/>
            </a:pPr>
            <a:r>
              <a:rPr lang="ru-RU" sz="1600" dirty="0" smtClean="0"/>
              <a:t>В </a:t>
            </a:r>
            <a:r>
              <a:rPr lang="ru-RU" sz="1600" dirty="0"/>
              <a:t>каждой группе проведен офтальмологический осмотр пациентов: </a:t>
            </a:r>
            <a:r>
              <a:rPr lang="ru-RU" sz="1600" dirty="0" err="1"/>
              <a:t>визометрия</a:t>
            </a:r>
            <a:r>
              <a:rPr lang="ru-RU" sz="1600" dirty="0"/>
              <a:t>, тонометрия, </a:t>
            </a:r>
            <a:r>
              <a:rPr lang="ru-RU" sz="1600" dirty="0" err="1"/>
              <a:t>биомикроскопия</a:t>
            </a:r>
            <a:r>
              <a:rPr lang="ru-RU" sz="1600" dirty="0"/>
              <a:t>, офтальмоскопия. Для уточнения диагноза и решения вопроса о дальнейшей тактике лечения (</a:t>
            </a:r>
            <a:r>
              <a:rPr lang="ru-RU" sz="1600" dirty="0" err="1"/>
              <a:t>лазеркоагуляции</a:t>
            </a:r>
            <a:r>
              <a:rPr lang="ru-RU" sz="1600" dirty="0"/>
              <a:t> сетчатки, </a:t>
            </a:r>
            <a:r>
              <a:rPr lang="ru-RU" sz="1600" dirty="0" err="1"/>
              <a:t>интравитреальное</a:t>
            </a:r>
            <a:r>
              <a:rPr lang="ru-RU" sz="1600" dirty="0"/>
              <a:t> введении препарата, </a:t>
            </a:r>
            <a:r>
              <a:rPr lang="ru-RU" sz="1600" dirty="0" err="1"/>
              <a:t>витрэктомия</a:t>
            </a:r>
            <a:r>
              <a:rPr lang="ru-RU" sz="1600" dirty="0"/>
              <a:t>) некоторые пациенты были направлены  в Республиканскую офтальмологическую клиническую больницу г. Ижевска УР.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Материалы и </a:t>
            </a:r>
            <a:r>
              <a:rPr lang="ru-RU" dirty="0" smtClean="0"/>
              <a:t>методы: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8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1 группе выявлен один случай с пролиферативной диабетической </a:t>
            </a:r>
            <a:r>
              <a:rPr lang="ru-RU" dirty="0" err="1"/>
              <a:t>ретинопатией</a:t>
            </a:r>
            <a:r>
              <a:rPr lang="ru-RU" dirty="0"/>
              <a:t>, что составляет 0,5%. Это пациентка 60 лет, в течение нескольких лет </a:t>
            </a:r>
            <a:r>
              <a:rPr lang="ru-RU" dirty="0" err="1"/>
              <a:t>непроходившая</a:t>
            </a:r>
            <a:r>
              <a:rPr lang="ru-RU" dirty="0"/>
              <a:t> диспансеризацию, профилактические осмотры. 04.06.2023г – в терапевтическом отделении выставлен диагноз: ОНМК, СД 2 типа, впервые выявленный. Осмотрена офтальмологом с диагнозом: диабетический </a:t>
            </a:r>
            <a:r>
              <a:rPr lang="ru-RU" dirty="0" err="1"/>
              <a:t>макулярный</a:t>
            </a:r>
            <a:r>
              <a:rPr lang="ru-RU" dirty="0"/>
              <a:t> отек </a:t>
            </a:r>
            <a:r>
              <a:rPr lang="ru-RU" dirty="0" smtClean="0"/>
              <a:t>правого глаза, </a:t>
            </a:r>
            <a:r>
              <a:rPr lang="ru-RU" dirty="0"/>
              <a:t>диабетическая пролиферативная </a:t>
            </a:r>
            <a:r>
              <a:rPr lang="ru-RU" dirty="0" err="1"/>
              <a:t>ретинопатия</a:t>
            </a:r>
            <a:r>
              <a:rPr lang="ru-RU" dirty="0"/>
              <a:t> </a:t>
            </a:r>
            <a:r>
              <a:rPr lang="ru-RU" dirty="0" smtClean="0"/>
              <a:t>обоих глаз.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Среди </a:t>
            </a:r>
            <a:r>
              <a:rPr lang="ru-RU" dirty="0"/>
              <a:t>пациентов 2 группы выявлено  3 человека с пролиферативной диабетической </a:t>
            </a:r>
            <a:r>
              <a:rPr lang="ru-RU" dirty="0" err="1"/>
              <a:t>ретинопатией</a:t>
            </a:r>
            <a:r>
              <a:rPr lang="ru-RU" dirty="0"/>
              <a:t>, что составляет 2,5%.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3 группе из 89 человек 7  пациентов наблюдаются с диабетической пролиферативной </a:t>
            </a:r>
            <a:r>
              <a:rPr lang="ru-RU" dirty="0" err="1"/>
              <a:t>ретинопатией</a:t>
            </a:r>
            <a:r>
              <a:rPr lang="ru-RU" dirty="0"/>
              <a:t>, диабетическим </a:t>
            </a:r>
            <a:r>
              <a:rPr lang="ru-RU" dirty="0" err="1"/>
              <a:t>макулярным</a:t>
            </a:r>
            <a:r>
              <a:rPr lang="ru-RU" dirty="0"/>
              <a:t> отеком, что составляет 7,9%. 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В федеральном регистре частота встречаемости диабетической </a:t>
            </a:r>
            <a:r>
              <a:rPr lang="ru-RU" dirty="0" err="1"/>
              <a:t>ретинопатии</a:t>
            </a:r>
            <a:r>
              <a:rPr lang="ru-RU" dirty="0"/>
              <a:t> при сахарном диабете 2 типа за период 2010-2022гг. составляет  12,33%, а в ФБУЗ МСЧ №41 ФМБА России 2,8%, что в 4,4 раза ниже.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</a:t>
            </a:r>
            <a:r>
              <a:rPr lang="ru-RU" dirty="0" smtClean="0"/>
              <a:t>исследования: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Низкая </a:t>
            </a:r>
            <a:r>
              <a:rPr lang="ru-RU" dirty="0"/>
              <a:t>распространенность диабетической </a:t>
            </a:r>
            <a:r>
              <a:rPr lang="ru-RU" dirty="0" err="1"/>
              <a:t>ретинопатии</a:t>
            </a:r>
            <a:r>
              <a:rPr lang="ru-RU" dirty="0"/>
              <a:t> в ФБУЗ МСЧ №41 ФМБА России связана с ранней </a:t>
            </a:r>
            <a:r>
              <a:rPr lang="ru-RU" dirty="0" err="1" smtClean="0"/>
              <a:t>выявляемостью</a:t>
            </a:r>
            <a:r>
              <a:rPr lang="ru-RU" dirty="0" smtClean="0"/>
              <a:t> </a:t>
            </a:r>
            <a:r>
              <a:rPr lang="ru-RU" dirty="0"/>
              <a:t>сахарного диабета, доступностью записи на прием к терапевтам, эндокринологу, высоким охватом </a:t>
            </a:r>
            <a:r>
              <a:rPr lang="ru-RU" dirty="0" smtClean="0"/>
              <a:t>диспансеризацией, профилактическими медосмотрами </a:t>
            </a:r>
            <a:r>
              <a:rPr lang="ru-RU" dirty="0"/>
              <a:t>и </a:t>
            </a:r>
            <a:r>
              <a:rPr lang="ru-RU" dirty="0" smtClean="0"/>
              <a:t>периодическими медосмотрами </a:t>
            </a:r>
            <a:r>
              <a:rPr lang="ru-RU" dirty="0"/>
              <a:t>«</a:t>
            </a:r>
            <a:r>
              <a:rPr lang="ru-RU" dirty="0" err="1"/>
              <a:t>профвредников</a:t>
            </a:r>
            <a:r>
              <a:rPr lang="ru-RU" dirty="0"/>
              <a:t>», эффективным диспансерным наблюдением пациентов с сахарным диабетом и </a:t>
            </a:r>
            <a:r>
              <a:rPr lang="ru-RU" dirty="0" err="1"/>
              <a:t>предиабетом</a:t>
            </a:r>
            <a:r>
              <a:rPr lang="ru-RU" dirty="0"/>
              <a:t>. 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У пациентов с диагностированным сахарным диабетом 2 типа в любом временном промежутке может развиваться диабетическая </a:t>
            </a:r>
            <a:r>
              <a:rPr lang="ru-RU" dirty="0" err="1"/>
              <a:t>ретинопатия</a:t>
            </a:r>
            <a:r>
              <a:rPr lang="ru-RU" dirty="0"/>
              <a:t>, являющееся одной из основных причин снижения зрения. Чем больше стаж заболевания сахарным диабетом, тем выше распространенность диабетической </a:t>
            </a:r>
            <a:r>
              <a:rPr lang="ru-RU" dirty="0" err="1"/>
              <a:t>ретинопатии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Важно своевременно выявлять повышенный уровень гликемии, так как разница во времени между постановкой пациента с сахарным диабетом на диспансерный учет, началом </a:t>
            </a:r>
            <a:r>
              <a:rPr lang="ru-RU" dirty="0" err="1"/>
              <a:t>сахароснижающей</a:t>
            </a:r>
            <a:r>
              <a:rPr lang="ru-RU" dirty="0"/>
              <a:t> терапии и дебютом заболевания может составлять не только месяцы, но и годы. Также необходимо контролировать дополнительные факторы риска: липидный спектр в крови, уровень артериального давления.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8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/>
              <a:t>Сахарный диабет </a:t>
            </a:r>
            <a:r>
              <a:rPr lang="ru-RU" sz="2400" dirty="0"/>
              <a:t>(СД) – это группа метаболических (обменных) заболеваний, характеризующихся </a:t>
            </a:r>
            <a:r>
              <a:rPr lang="ru-RU" sz="2400" b="1" dirty="0"/>
              <a:t>хронической гипергликемией</a:t>
            </a:r>
            <a:r>
              <a:rPr lang="ru-RU" sz="2400" dirty="0"/>
              <a:t>, которая является результатом нарушения секреции инсулина, действия инсулина или обоих этих факторов. </a:t>
            </a:r>
            <a:endParaRPr lang="ru-RU" sz="2400" dirty="0" smtClean="0"/>
          </a:p>
          <a:p>
            <a:pPr marL="109728" indent="0" algn="just">
              <a:buNone/>
            </a:pPr>
            <a:endParaRPr lang="ru-RU" sz="2400" dirty="0" smtClean="0"/>
          </a:p>
          <a:p>
            <a:pPr marL="109728" indent="0" algn="just">
              <a:buNone/>
            </a:pPr>
            <a:endParaRPr lang="ru-RU" sz="2400" dirty="0"/>
          </a:p>
          <a:p>
            <a:pPr marL="109728" indent="0" algn="just">
              <a:buNone/>
            </a:pPr>
            <a:r>
              <a:rPr lang="ru-RU" sz="2400" dirty="0" smtClean="0"/>
              <a:t>Хроническая </a:t>
            </a:r>
            <a:r>
              <a:rPr lang="ru-RU" sz="2400" dirty="0"/>
              <a:t>гипергликемия при СД сопровождается повреждением, дисфункцией и недостаточностью различных органов, особенно глаз, почек, нервов, сердца и кровеносных сосудов</a:t>
            </a:r>
          </a:p>
        </p:txBody>
      </p:sp>
    </p:spTree>
    <p:extLst>
      <p:ext uri="{BB962C8B-B14F-4D97-AF65-F5344CB8AC3E}">
        <p14:creationId xmlns:p14="http://schemas.microsoft.com/office/powerpoint/2010/main" val="29949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2" descr="G:\408 окулист\ильинские чтения\Прикольные_картинки_окулиста_-_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9154"/>
            <a:ext cx="6696744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pPr marL="109728" indent="0" algn="just">
              <a:buNone/>
            </a:pPr>
            <a:r>
              <a:rPr lang="ru-RU" b="1" dirty="0"/>
              <a:t>Диабетическая </a:t>
            </a:r>
            <a:r>
              <a:rPr lang="ru-RU" b="1" dirty="0" err="1"/>
              <a:t>ретинопатия</a:t>
            </a:r>
            <a:r>
              <a:rPr lang="ru-RU" b="1" dirty="0"/>
              <a:t> </a:t>
            </a:r>
            <a:r>
              <a:rPr lang="ru-RU" dirty="0"/>
              <a:t>(ДР) – специфичное позднее </a:t>
            </a:r>
            <a:r>
              <a:rPr lang="ru-RU" dirty="0" err="1"/>
              <a:t>нейромикрососудистое</a:t>
            </a:r>
            <a:r>
              <a:rPr lang="ru-RU" dirty="0"/>
              <a:t> осложнение сахарного диабета, развивающееся, как правило, последовательно от изменений, связанных с повышенной проницаемостью и окклюзией </a:t>
            </a:r>
            <a:r>
              <a:rPr lang="ru-RU" dirty="0" err="1"/>
              <a:t>ретинальных</a:t>
            </a:r>
            <a:r>
              <a:rPr lang="ru-RU" dirty="0"/>
              <a:t> сосудов, до появления новообразованных сосудов и </a:t>
            </a:r>
            <a:r>
              <a:rPr lang="ru-RU" dirty="0" err="1"/>
              <a:t>фиброглиальной</a:t>
            </a:r>
            <a:r>
              <a:rPr lang="ru-RU" dirty="0"/>
              <a:t> </a:t>
            </a:r>
            <a:r>
              <a:rPr lang="ru-RU" dirty="0" smtClean="0"/>
              <a:t>ткани.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3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900" dirty="0" err="1" smtClean="0"/>
              <a:t>Гликозилирование</a:t>
            </a:r>
            <a:r>
              <a:rPr lang="ru-RU" sz="1900" dirty="0" smtClean="0"/>
              <a:t> белков –продукты </a:t>
            </a:r>
            <a:r>
              <a:rPr lang="ru-RU" sz="1900" dirty="0" err="1" smtClean="0"/>
              <a:t>гликозилирования</a:t>
            </a:r>
            <a:r>
              <a:rPr lang="ru-RU" sz="1900" dirty="0" smtClean="0"/>
              <a:t> накапливаются на сетчатке –повреждение клеток эндотелия сосудов.</a:t>
            </a:r>
          </a:p>
          <a:p>
            <a:pPr algn="just"/>
            <a:endParaRPr lang="ru-RU" sz="1900" dirty="0" smtClean="0"/>
          </a:p>
          <a:p>
            <a:pPr algn="just"/>
            <a:r>
              <a:rPr lang="ru-RU" sz="1900" dirty="0" smtClean="0"/>
              <a:t>Активация </a:t>
            </a:r>
            <a:r>
              <a:rPr lang="ru-RU" sz="1900" dirty="0" err="1" smtClean="0"/>
              <a:t>полиолового</a:t>
            </a:r>
            <a:r>
              <a:rPr lang="ru-RU" sz="1900" dirty="0" smtClean="0"/>
              <a:t> цикла – сорбитол и </a:t>
            </a:r>
            <a:r>
              <a:rPr lang="ru-RU" sz="1900" dirty="0" err="1" smtClean="0"/>
              <a:t>галактиол</a:t>
            </a:r>
            <a:r>
              <a:rPr lang="ru-RU" sz="1900" dirty="0" smtClean="0"/>
              <a:t> вызывают  нарушение ферментативных процессов в базальной мембране, истончение.</a:t>
            </a:r>
          </a:p>
          <a:p>
            <a:pPr algn="just"/>
            <a:endParaRPr lang="ru-RU" sz="1900" dirty="0" smtClean="0"/>
          </a:p>
          <a:p>
            <a:pPr algn="just"/>
            <a:r>
              <a:rPr lang="ru-RU" sz="1900" dirty="0" smtClean="0"/>
              <a:t>Синтез различных цитокинов, включая эндотелиальный фактор роста сосудов (</a:t>
            </a:r>
            <a:r>
              <a:rPr lang="en-US" sz="1900" dirty="0" smtClean="0"/>
              <a:t>VEGF)</a:t>
            </a:r>
            <a:r>
              <a:rPr lang="ru-RU" sz="1900" dirty="0" smtClean="0"/>
              <a:t>.</a:t>
            </a:r>
          </a:p>
          <a:p>
            <a:pPr algn="just"/>
            <a:endParaRPr lang="ru-RU" sz="1900" dirty="0" smtClean="0"/>
          </a:p>
          <a:p>
            <a:pPr algn="just"/>
            <a:r>
              <a:rPr lang="ru-RU" sz="1900" dirty="0" smtClean="0"/>
              <a:t>Окислительный стресс. Свободные радикалы кислорода повреждают эндотелий.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Ключевым фактором в развитии и прогрессировании ДР является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гипергликемия</a:t>
            </a:r>
            <a:r>
              <a:rPr lang="ru-RU" sz="2000" dirty="0" smtClean="0"/>
              <a:t>. Под действием гипергликемии происходит активация биохимических процессов: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98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/>
              <a:t>Нарушение функции перицитов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Ослабление капиллярной стенки, ведущее к формированию аневризм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Закупоривание артериол и капилляров сетчатки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Нарушение гематоретинального барьера и повышенная проницаемость </a:t>
            </a:r>
            <a:r>
              <a:rPr lang="ru-RU" sz="2000" dirty="0" err="1" smtClean="0"/>
              <a:t>ретинальных</a:t>
            </a:r>
            <a:r>
              <a:rPr lang="ru-RU" sz="2000" dirty="0" smtClean="0"/>
              <a:t> капилляров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Пролиферация новообразованных сосудов и фиброзной ткани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err="1" smtClean="0"/>
              <a:t>Констрикция</a:t>
            </a:r>
            <a:r>
              <a:rPr lang="ru-RU" sz="2000" dirty="0" smtClean="0"/>
              <a:t> </a:t>
            </a:r>
            <a:r>
              <a:rPr lang="ru-RU" sz="2000" dirty="0" err="1" smtClean="0"/>
              <a:t>фиброваскулярной</a:t>
            </a:r>
            <a:r>
              <a:rPr lang="ru-RU" sz="2000" dirty="0" smtClean="0"/>
              <a:t> ткани, ведущая к кровоизлияниям в стекловидное тело и </a:t>
            </a:r>
            <a:r>
              <a:rPr lang="ru-RU" sz="2000" dirty="0" err="1" smtClean="0"/>
              <a:t>триакционной</a:t>
            </a:r>
            <a:r>
              <a:rPr lang="ru-RU" sz="2000" dirty="0" smtClean="0"/>
              <a:t> отслойке сетчатке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Патогенез  ДР: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9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pPr marL="109728" indent="0">
              <a:buNone/>
            </a:pPr>
            <a:endParaRPr lang="ru-RU" b="1" dirty="0" smtClean="0"/>
          </a:p>
          <a:p>
            <a:pPr marL="109728" indent="0" algn="just">
              <a:buNone/>
            </a:pPr>
            <a:r>
              <a:rPr lang="ru-RU" b="1" dirty="0" smtClean="0"/>
              <a:t>Классификация ДР</a:t>
            </a:r>
            <a:endParaRPr lang="ru-RU" dirty="0"/>
          </a:p>
          <a:p>
            <a:pPr marL="109728" indent="0" algn="just">
              <a:buNone/>
            </a:pPr>
            <a:r>
              <a:rPr lang="ru-RU" dirty="0" smtClean="0"/>
              <a:t>(принята Общероссийской </a:t>
            </a:r>
            <a:r>
              <a:rPr lang="ru-RU" dirty="0"/>
              <a:t>общественной организацией «Ассоциация врачей-офтальмологов</a:t>
            </a:r>
            <a:r>
              <a:rPr lang="ru-RU" dirty="0" smtClean="0"/>
              <a:t>»):</a:t>
            </a:r>
          </a:p>
          <a:p>
            <a:pPr marL="109728" indent="0" algn="just">
              <a:buNone/>
            </a:pPr>
            <a:endParaRPr lang="ru-RU" dirty="0" smtClean="0"/>
          </a:p>
          <a:p>
            <a:pPr algn="just"/>
            <a:r>
              <a:rPr lang="ru-RU" dirty="0" err="1" smtClean="0"/>
              <a:t>непролиферативная</a:t>
            </a:r>
            <a:endParaRPr lang="ru-RU" dirty="0" smtClean="0"/>
          </a:p>
          <a:p>
            <a:pPr algn="just"/>
            <a:r>
              <a:rPr lang="ru-RU" dirty="0" err="1" smtClean="0"/>
              <a:t>препролиферативная</a:t>
            </a:r>
            <a:endParaRPr lang="ru-RU" dirty="0" smtClean="0"/>
          </a:p>
          <a:p>
            <a:pPr algn="just"/>
            <a:r>
              <a:rPr lang="ru-RU" dirty="0" smtClean="0"/>
              <a:t>пролиферативная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54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/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реимущественное поражение </a:t>
            </a:r>
            <a:r>
              <a:rPr lang="ru-RU" dirty="0"/>
              <a:t>сосудов малого калибра – капилляров, мелких артериол и </a:t>
            </a:r>
            <a:r>
              <a:rPr lang="ru-RU" dirty="0" err="1"/>
              <a:t>венул</a:t>
            </a:r>
            <a:r>
              <a:rPr lang="ru-RU" dirty="0"/>
              <a:t>, и представляет собой микрососудистую </a:t>
            </a:r>
            <a:r>
              <a:rPr lang="ru-RU" dirty="0" err="1" smtClean="0"/>
              <a:t>ангиопатию</a:t>
            </a:r>
            <a:r>
              <a:rPr lang="ru-RU" dirty="0" smtClean="0"/>
              <a:t>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Клиника: </a:t>
            </a:r>
            <a:r>
              <a:rPr lang="ru-RU" dirty="0" err="1" smtClean="0"/>
              <a:t>микроаневризмы</a:t>
            </a:r>
            <a:r>
              <a:rPr lang="ru-RU" dirty="0" smtClean="0"/>
              <a:t>, кровоизлияния, «твердые» </a:t>
            </a:r>
            <a:r>
              <a:rPr lang="ru-RU" dirty="0" smtClean="0"/>
              <a:t>и </a:t>
            </a:r>
            <a:r>
              <a:rPr lang="ru-RU" dirty="0" smtClean="0"/>
              <a:t>«мягкие» </a:t>
            </a:r>
            <a:r>
              <a:rPr lang="ru-RU" dirty="0" smtClean="0"/>
              <a:t>экссудаты, </a:t>
            </a:r>
            <a:r>
              <a:rPr lang="ru-RU" dirty="0" smtClean="0"/>
              <a:t>отек сетчатки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Непролиферативная</a:t>
            </a:r>
            <a:r>
              <a:rPr lang="ru-RU" dirty="0"/>
              <a:t> ДР</a:t>
            </a:r>
          </a:p>
        </p:txBody>
      </p:sp>
    </p:spTree>
    <p:extLst>
      <p:ext uri="{BB962C8B-B14F-4D97-AF65-F5344CB8AC3E}">
        <p14:creationId xmlns:p14="http://schemas.microsoft.com/office/powerpoint/2010/main" val="195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ru-RU" dirty="0" smtClean="0"/>
              <a:t>Клиника:</a:t>
            </a:r>
          </a:p>
          <a:p>
            <a:pPr algn="just"/>
            <a:r>
              <a:rPr lang="ru-RU" dirty="0" smtClean="0"/>
              <a:t>Венозные аномалии (неравномерность калибра, </a:t>
            </a:r>
            <a:r>
              <a:rPr lang="ru-RU" dirty="0" err="1" smtClean="0"/>
              <a:t>четкообразность</a:t>
            </a:r>
            <a:r>
              <a:rPr lang="ru-RU" dirty="0" smtClean="0"/>
              <a:t>, извитость)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Интраретинальные</a:t>
            </a:r>
            <a:r>
              <a:rPr lang="ru-RU" dirty="0" smtClean="0"/>
              <a:t> сосудистые изменения (артериовенозные шунты)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Препролиферативная</a:t>
            </a:r>
            <a:r>
              <a:rPr lang="ru-RU" dirty="0" smtClean="0"/>
              <a:t> ДР: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2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smtClean="0"/>
              <a:t>Клиника:</a:t>
            </a:r>
          </a:p>
          <a:p>
            <a:r>
              <a:rPr lang="ru-RU" dirty="0" smtClean="0"/>
              <a:t>Формирование сосудистой и соединительнотканной пролиферации</a:t>
            </a:r>
          </a:p>
          <a:p>
            <a:endParaRPr lang="ru-RU" dirty="0" smtClean="0"/>
          </a:p>
          <a:p>
            <a:r>
              <a:rPr lang="ru-RU" dirty="0" err="1" smtClean="0"/>
              <a:t>Преретинальные</a:t>
            </a:r>
            <a:r>
              <a:rPr lang="ru-RU" dirty="0" smtClean="0"/>
              <a:t> и </a:t>
            </a:r>
            <a:r>
              <a:rPr lang="ru-RU" dirty="0" err="1" smtClean="0"/>
              <a:t>интравитреальные</a:t>
            </a:r>
            <a:r>
              <a:rPr lang="ru-RU" dirty="0" smtClean="0"/>
              <a:t> кровоизлияния</a:t>
            </a:r>
          </a:p>
          <a:p>
            <a:endParaRPr lang="ru-RU" dirty="0" smtClean="0"/>
          </a:p>
          <a:p>
            <a:r>
              <a:rPr lang="ru-RU" dirty="0" err="1" smtClean="0"/>
              <a:t>Тракционная</a:t>
            </a:r>
            <a:r>
              <a:rPr lang="ru-RU" dirty="0" smtClean="0"/>
              <a:t> отслойка сетчатки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Пролиферативная ДР: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429</TotalTime>
  <Words>869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АНАЛИЗ ВЫЯВЛЕНИЯ ПАТОЛОГИИ СЕТЧАТКИ У ПАЦИЕНТОВ С САХАРНЫМ ДИАБЕТОМ 2 ТИПА В УСЛОВИЯХ ПОЛИКЛИНИКИ </vt:lpstr>
      <vt:lpstr>Презентация PowerPoint</vt:lpstr>
      <vt:lpstr>Презентация PowerPoint</vt:lpstr>
      <vt:lpstr>Ключевым фактором в развитии и прогрессировании ДР является гипергликемия. Под действием гипергликемии происходит активация биохимических процессов:</vt:lpstr>
      <vt:lpstr>Патогенез  ДР:</vt:lpstr>
      <vt:lpstr>Презентация PowerPoint</vt:lpstr>
      <vt:lpstr>Непролиферативная ДР</vt:lpstr>
      <vt:lpstr>Препролиферативная ДР:</vt:lpstr>
      <vt:lpstr>Пролиферативная ДР:</vt:lpstr>
      <vt:lpstr>Пролиферативная  ДР</vt:lpstr>
      <vt:lpstr>Нормальное глазное дно</vt:lpstr>
      <vt:lpstr>Презентация PowerPoint</vt:lpstr>
      <vt:lpstr>Непролиферативная диабетическая ретинопатия с макулярным отеком</vt:lpstr>
      <vt:lpstr>Пролиферативная диабетическая ретинопатия с неоваскуляризацией</vt:lpstr>
      <vt:lpstr>Пролиферативная диабетическая ретинопатия </vt:lpstr>
      <vt:lpstr>Цель работы:</vt:lpstr>
      <vt:lpstr>Материалы и методы:</vt:lpstr>
      <vt:lpstr>Результаты исследования: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ВЫЯВЛЕНИЯ ПАТОЛОГИИ СЕТЧАТКИ У ПАЦИЕНТОВ С САХАРНЫМ ДИАБЕТОМ 2 ТИПА В ПОЛИКЛИНИЧЕСКИХ УСЛОВИЯХ </dc:title>
  <dc:creator>Семакина Екатерина Николаевна</dc:creator>
  <cp:lastModifiedBy>Семакина Екатерина Николаевна</cp:lastModifiedBy>
  <cp:revision>51</cp:revision>
  <dcterms:created xsi:type="dcterms:W3CDTF">2024-02-16T08:06:46Z</dcterms:created>
  <dcterms:modified xsi:type="dcterms:W3CDTF">2024-02-21T08:38:38Z</dcterms:modified>
</cp:coreProperties>
</file>